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12" r:id="rId1"/>
  </p:sldMasterIdLst>
  <p:notesMasterIdLst>
    <p:notesMasterId r:id="rId3"/>
  </p:notesMasterIdLst>
  <p:sldIdLst>
    <p:sldId id="261" r:id="rId2"/>
  </p:sldIdLst>
  <p:sldSz cx="21386800" cy="30279975"/>
  <p:notesSz cx="6735763" cy="9866313"/>
  <p:defaultTextStyle>
    <a:defPPr>
      <a:defRPr lang="ko-KR"/>
    </a:defPPr>
    <a:lvl1pPr marL="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안내사항" id="{C8041419-AEE7-47FA-9D2A-EDD6A6D0E6A1}">
          <p14:sldIdLst/>
        </p14:section>
        <p14:section name="작업슬라이드" id="{3B49930E-6A6E-45B7-9ADA-93C809BD14D5}">
          <p14:sldIdLst/>
        </p14:section>
        <p14:section name="작업예시" id="{93E3C8B1-B716-4983-92CF-923CFB0C7BDD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4694"/>
  </p:normalViewPr>
  <p:slideViewPr>
    <p:cSldViewPr>
      <p:cViewPr>
        <p:scale>
          <a:sx n="33" d="100"/>
          <a:sy n="33" d="100"/>
        </p:scale>
        <p:origin x="3288" y="-864"/>
      </p:cViewPr>
      <p:guideLst>
        <p:guide orient="horz" pos="9537"/>
        <p:guide pos="6735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4396E30-7EDE-4223-BF7F-DC93CB7FF36B}" type="datetime1">
              <a:rPr lang="ko-KR" altLang="en-US"/>
              <a:pPr lvl="0">
                <a:defRPr/>
              </a:pPr>
              <a:t>2024. 12. 16.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062163" y="739775"/>
            <a:ext cx="261143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C2C3861-861C-472F-8B31-40A17AB2D7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C2C3861-861C-472F-8B31-40A17AB2D7F7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04010" y="9406433"/>
            <a:ext cx="18178780" cy="64905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58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1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7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3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9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5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0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6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1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9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6264736" y="5355072"/>
            <a:ext cx="11254060" cy="11407560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2553" y="5355072"/>
            <a:ext cx="33405737" cy="1140756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6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78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9410" y="19457703"/>
            <a:ext cx="18178780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89410" y="12833952"/>
            <a:ext cx="18178780" cy="6623742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584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1687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753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337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922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507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091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675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2554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88899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3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6777950"/>
            <a:ext cx="9449551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5842" indent="0">
              <a:buNone/>
              <a:defRPr sz="6500" b="1"/>
            </a:lvl2pPr>
            <a:lvl3pPr marL="2951687" indent="0">
              <a:buNone/>
              <a:defRPr sz="5800" b="1"/>
            </a:lvl3pPr>
            <a:lvl4pPr marL="4427536" indent="0">
              <a:buNone/>
              <a:defRPr sz="5200" b="1"/>
            </a:lvl4pPr>
            <a:lvl5pPr marL="5903378" indent="0">
              <a:buNone/>
              <a:defRPr sz="5200" b="1"/>
            </a:lvl5pPr>
            <a:lvl6pPr marL="7379220" indent="0">
              <a:buNone/>
              <a:defRPr sz="5200" b="1"/>
            </a:lvl6pPr>
            <a:lvl7pPr marL="8855071" indent="0">
              <a:buNone/>
              <a:defRPr sz="5200" b="1"/>
            </a:lvl7pPr>
            <a:lvl8pPr marL="10330913" indent="0">
              <a:buNone/>
              <a:defRPr sz="5200" b="1"/>
            </a:lvl8pPr>
            <a:lvl9pPr marL="11806755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340" y="9602677"/>
            <a:ext cx="9449551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864205" y="6777950"/>
            <a:ext cx="9453263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5842" indent="0">
              <a:buNone/>
              <a:defRPr sz="6500" b="1"/>
            </a:lvl2pPr>
            <a:lvl3pPr marL="2951687" indent="0">
              <a:buNone/>
              <a:defRPr sz="5800" b="1"/>
            </a:lvl3pPr>
            <a:lvl4pPr marL="4427536" indent="0">
              <a:buNone/>
              <a:defRPr sz="5200" b="1"/>
            </a:lvl4pPr>
            <a:lvl5pPr marL="5903378" indent="0">
              <a:buNone/>
              <a:defRPr sz="5200" b="1"/>
            </a:lvl5pPr>
            <a:lvl6pPr marL="7379220" indent="0">
              <a:buNone/>
              <a:defRPr sz="5200" b="1"/>
            </a:lvl6pPr>
            <a:lvl7pPr marL="8855071" indent="0">
              <a:buNone/>
              <a:defRPr sz="5200" b="1"/>
            </a:lvl7pPr>
            <a:lvl8pPr marL="10330913" indent="0">
              <a:buNone/>
              <a:defRPr sz="5200" b="1"/>
            </a:lvl8pPr>
            <a:lvl9pPr marL="11806755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864205" y="9602677"/>
            <a:ext cx="9453263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4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0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1645" y="1205598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9341" y="6336367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5842" indent="0">
              <a:buNone/>
              <a:defRPr sz="3900"/>
            </a:lvl2pPr>
            <a:lvl3pPr marL="2951687" indent="0">
              <a:buNone/>
              <a:defRPr sz="3200"/>
            </a:lvl3pPr>
            <a:lvl4pPr marL="4427536" indent="0">
              <a:buNone/>
              <a:defRPr sz="2900"/>
            </a:lvl4pPr>
            <a:lvl5pPr marL="5903378" indent="0">
              <a:buNone/>
              <a:defRPr sz="2900"/>
            </a:lvl5pPr>
            <a:lvl6pPr marL="7379220" indent="0">
              <a:buNone/>
              <a:defRPr sz="2900"/>
            </a:lvl6pPr>
            <a:lvl7pPr marL="8855071" indent="0">
              <a:buNone/>
              <a:defRPr sz="2900"/>
            </a:lvl7pPr>
            <a:lvl8pPr marL="10330913" indent="0">
              <a:buNone/>
              <a:defRPr sz="2900"/>
            </a:lvl8pPr>
            <a:lvl9pPr marL="11806755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624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962" y="21195982"/>
            <a:ext cx="12832080" cy="25023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191962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5842" indent="0">
              <a:buNone/>
              <a:defRPr sz="9000"/>
            </a:lvl2pPr>
            <a:lvl3pPr marL="2951687" indent="0">
              <a:buNone/>
              <a:defRPr sz="7700"/>
            </a:lvl3pPr>
            <a:lvl4pPr marL="4427536" indent="0">
              <a:buNone/>
              <a:defRPr sz="6500"/>
            </a:lvl4pPr>
            <a:lvl5pPr marL="5903378" indent="0">
              <a:buNone/>
              <a:defRPr sz="6500"/>
            </a:lvl5pPr>
            <a:lvl6pPr marL="7379220" indent="0">
              <a:buNone/>
              <a:defRPr sz="6500"/>
            </a:lvl6pPr>
            <a:lvl7pPr marL="8855071" indent="0">
              <a:buNone/>
              <a:defRPr sz="6500"/>
            </a:lvl7pPr>
            <a:lvl8pPr marL="10330913" indent="0">
              <a:buNone/>
              <a:defRPr sz="6500"/>
            </a:lvl8pPr>
            <a:lvl9pPr marL="11806755" indent="0">
              <a:buNone/>
              <a:defRPr sz="6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191962" y="23698288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5842" indent="0">
              <a:buNone/>
              <a:defRPr sz="3900"/>
            </a:lvl2pPr>
            <a:lvl3pPr marL="2951687" indent="0">
              <a:buNone/>
              <a:defRPr sz="3200"/>
            </a:lvl3pPr>
            <a:lvl4pPr marL="4427536" indent="0">
              <a:buNone/>
              <a:defRPr sz="2900"/>
            </a:lvl4pPr>
            <a:lvl5pPr marL="5903378" indent="0">
              <a:buNone/>
              <a:defRPr sz="2900"/>
            </a:lvl5pPr>
            <a:lvl6pPr marL="7379220" indent="0">
              <a:buNone/>
              <a:defRPr sz="2900"/>
            </a:lvl6pPr>
            <a:lvl7pPr marL="8855071" indent="0">
              <a:buNone/>
              <a:defRPr sz="2900"/>
            </a:lvl7pPr>
            <a:lvl8pPr marL="10330913" indent="0">
              <a:buNone/>
              <a:defRPr sz="2900"/>
            </a:lvl8pPr>
            <a:lvl9pPr marL="11806755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48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  <a:prstGeom prst="rect">
            <a:avLst/>
          </a:prstGeom>
        </p:spPr>
        <p:txBody>
          <a:bodyPr vert="horz" lIns="295168" tIns="147587" rIns="295168" bIns="147587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7065334"/>
            <a:ext cx="19248120" cy="19983384"/>
          </a:xfrm>
          <a:prstGeom prst="rect">
            <a:avLst/>
          </a:prstGeom>
        </p:spPr>
        <p:txBody>
          <a:bodyPr vert="horz" lIns="295168" tIns="147587" rIns="295168" bIns="147587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3" cy="1612128"/>
          </a:xfrm>
          <a:prstGeom prst="rect">
            <a:avLst/>
          </a:prstGeom>
        </p:spPr>
        <p:txBody>
          <a:bodyPr vert="horz" lIns="295168" tIns="147587" rIns="295168" bIns="147587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634B2-0512-4F4C-B407-3D57756A1622}" type="datetimeFigureOut">
              <a:rPr lang="ko-KR" altLang="en-US" smtClean="0"/>
              <a:t>2024. 12. 16.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07157" y="28065053"/>
            <a:ext cx="6772487" cy="1612128"/>
          </a:xfrm>
          <a:prstGeom prst="rect">
            <a:avLst/>
          </a:prstGeom>
        </p:spPr>
        <p:txBody>
          <a:bodyPr vert="horz" lIns="295168" tIns="147587" rIns="295168" bIns="147587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3" cy="1612128"/>
          </a:xfrm>
          <a:prstGeom prst="rect">
            <a:avLst/>
          </a:prstGeom>
        </p:spPr>
        <p:txBody>
          <a:bodyPr vert="horz" lIns="295168" tIns="147587" rIns="295168" bIns="147587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E09AB-8D4C-4440-B92E-07EDF4584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7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2951687" rtl="0" eaLnBrk="1" latinLnBrk="1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6882" indent="-1106882" algn="l" defTabSz="2951687" rtl="0" eaLnBrk="1" latinLnBrk="1" hangingPunct="1">
        <a:spcBef>
          <a:spcPct val="20000"/>
        </a:spcBef>
        <a:buFont typeface="Arial" panose="020B0604020202020204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249" indent="-922404" algn="l" defTabSz="2951687" rtl="0" eaLnBrk="1" latinLnBrk="1" hangingPunct="1">
        <a:spcBef>
          <a:spcPct val="20000"/>
        </a:spcBef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89610" indent="-737926" algn="l" defTabSz="2951687" rtl="0" eaLnBrk="1" latinLnBrk="1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5452" indent="-737926" algn="l" defTabSz="2951687" rtl="0" eaLnBrk="1" latinLnBrk="1" hangingPunct="1">
        <a:spcBef>
          <a:spcPct val="20000"/>
        </a:spcBef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1304" indent="-737926" algn="l" defTabSz="2951687" rtl="0" eaLnBrk="1" latinLnBrk="1" hangingPunct="1">
        <a:spcBef>
          <a:spcPct val="20000"/>
        </a:spcBef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7146" indent="-737926" algn="l" defTabSz="2951687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2988" indent="-737926" algn="l" defTabSz="2951687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68833" indent="-737926" algn="l" defTabSz="2951687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4681" indent="-737926" algn="l" defTabSz="2951687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951687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5842" algn="l" defTabSz="2951687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1687" algn="l" defTabSz="2951687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7536" algn="l" defTabSz="2951687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3378" algn="l" defTabSz="2951687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79220" algn="l" defTabSz="2951687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5071" algn="l" defTabSz="2951687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0913" algn="l" defTabSz="2951687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6755" algn="l" defTabSz="2951687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405368" y="2363670"/>
            <a:ext cx="97930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/>
              <a:t>대표학생 </a:t>
            </a:r>
            <a:r>
              <a:rPr lang="en-US" altLang="ko-KR" sz="3200" dirty="0"/>
              <a:t>: </a:t>
            </a:r>
            <a:r>
              <a:rPr lang="ko-KR" altLang="en-US" sz="3200" dirty="0"/>
              <a:t>김혜연</a:t>
            </a:r>
          </a:p>
          <a:p>
            <a:pPr lvl="0">
              <a:defRPr/>
            </a:pPr>
            <a:r>
              <a:rPr lang="ko-KR" altLang="en-US" sz="3200" dirty="0"/>
              <a:t>참여학생 </a:t>
            </a:r>
            <a:r>
              <a:rPr lang="en-US" altLang="ko-KR" sz="3200" dirty="0"/>
              <a:t>: </a:t>
            </a:r>
            <a:r>
              <a:rPr lang="ko-KR" altLang="en-US" sz="3200" dirty="0"/>
              <a:t>김혜연</a:t>
            </a:r>
          </a:p>
          <a:p>
            <a:pPr lvl="0">
              <a:defRPr/>
            </a:pPr>
            <a:r>
              <a:rPr lang="ko-KR" altLang="en-US" sz="3200" dirty="0"/>
              <a:t>지도교수 </a:t>
            </a:r>
            <a:r>
              <a:rPr lang="en-US" altLang="ko-KR" sz="3200" dirty="0"/>
              <a:t>: </a:t>
            </a:r>
            <a:r>
              <a:rPr lang="ko-KR" altLang="en-US" sz="3200" dirty="0"/>
              <a:t>임승철 교수님</a:t>
            </a:r>
            <a:r>
              <a:rPr lang="en-US" altLang="ko-KR" sz="3200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98750" y="5221933"/>
            <a:ext cx="25170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bg1"/>
                </a:solidFill>
              </a:rPr>
              <a:t>제 작 개 요</a:t>
            </a:r>
            <a:endParaRPr lang="ko-KR" altLang="en-US" sz="5400" b="1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8750" y="12783394"/>
            <a:ext cx="25170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bg1"/>
                </a:solidFill>
              </a:rPr>
              <a:t>작 품 결 과</a:t>
            </a:r>
            <a:endParaRPr lang="ko-KR" altLang="en-US" sz="5400" b="1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8750" y="20344706"/>
            <a:ext cx="25170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bg1"/>
                </a:solidFill>
              </a:rPr>
              <a:t>기 대 효 과</a:t>
            </a:r>
            <a:endParaRPr lang="ko-KR" altLang="en-US" sz="54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8279" y="931016"/>
            <a:ext cx="4903907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solidFill>
                  <a:schemeClr val="bg1"/>
                </a:solidFill>
              </a:rPr>
              <a:t>SW</a:t>
            </a:r>
            <a:r>
              <a:rPr lang="ko-KR" altLang="en-US" sz="6600" b="1">
                <a:solidFill>
                  <a:schemeClr val="bg1"/>
                </a:solidFill>
              </a:rPr>
              <a:t>융합대학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48279" y="2092535"/>
            <a:ext cx="4326826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solidFill>
                  <a:schemeClr val="bg1"/>
                </a:solidFill>
              </a:rPr>
              <a:t>IT</a:t>
            </a:r>
            <a:r>
              <a:rPr lang="ko-KR" altLang="en-US" sz="6600" b="1">
                <a:solidFill>
                  <a:schemeClr val="bg1"/>
                </a:solidFill>
              </a:rPr>
              <a:t>융합학부</a:t>
            </a:r>
          </a:p>
          <a:p>
            <a:pPr lvl="0">
              <a:defRPr/>
            </a:pPr>
            <a:endParaRPr lang="ko-KR" altLang="en-US" sz="6600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9024" y="28677492"/>
            <a:ext cx="184731" cy="984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295148" y="27969604"/>
            <a:ext cx="6811044" cy="130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ko-KR" sz="4000" b="1">
                <a:solidFill>
                  <a:schemeClr val="bg1">
                    <a:lumMod val="50000"/>
                  </a:schemeClr>
                </a:solidFill>
              </a:rPr>
              <a:t>2024-2</a:t>
            </a:r>
            <a:r>
              <a:rPr lang="ko-KR" altLang="en-US" sz="4000" b="1">
                <a:solidFill>
                  <a:schemeClr val="bg1">
                    <a:lumMod val="50000"/>
                  </a:schemeClr>
                </a:solidFill>
              </a:rPr>
              <a:t>학기</a:t>
            </a:r>
            <a:r>
              <a:rPr lang="en-US" altLang="ko-KR" sz="4000" b="1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lvl="0" algn="dist">
              <a:defRPr/>
            </a:pPr>
            <a:r>
              <a:rPr lang="ko-KR" altLang="en-US" sz="4000" b="1">
                <a:solidFill>
                  <a:schemeClr val="bg1">
                    <a:lumMod val="50000"/>
                  </a:schemeClr>
                </a:solidFill>
              </a:rPr>
              <a:t>캡스톤디자인전시회</a:t>
            </a:r>
          </a:p>
        </p:txBody>
      </p:sp>
      <p:sp>
        <p:nvSpPr>
          <p:cNvPr id="32" name="내용 개체 틀 2"/>
          <p:cNvSpPr txBox="1"/>
          <p:nvPr/>
        </p:nvSpPr>
        <p:spPr>
          <a:xfrm>
            <a:off x="11463871" y="6326186"/>
            <a:ext cx="8803581" cy="5696435"/>
          </a:xfrm>
          <a:prstGeom prst="rect">
            <a:avLst/>
          </a:prstGeom>
        </p:spPr>
        <p:txBody>
          <a:bodyPr vert="horz" lIns="295168" tIns="147587" rIns="295168" bIns="147587">
            <a:normAutofit/>
          </a:bodyPr>
          <a:lstStyle>
            <a:lvl1pPr marL="1106882" indent="-1106882" algn="l" defTabSz="2951687" rtl="0" eaLnBrk="1" latinLnBrk="1" hangingPunct="1">
              <a:spcBef>
                <a:spcPct val="20000"/>
              </a:spcBef>
              <a:buFont typeface="Arial"/>
              <a:buChar char="•"/>
              <a:defRPr sz="10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98249" indent="-922404" algn="l" defTabSz="2951687" rtl="0" eaLnBrk="1" latinLnBrk="1" hangingPunct="1">
              <a:spcBef>
                <a:spcPct val="20000"/>
              </a:spcBef>
              <a:buFont typeface="Arial"/>
              <a:buChar char="–"/>
              <a:defRPr sz="9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9610" indent="-737926" algn="l" defTabSz="2951687" rtl="0" eaLnBrk="1" latinLnBrk="1" hangingPunct="1">
              <a:spcBef>
                <a:spcPct val="20000"/>
              </a:spcBef>
              <a:buFont typeface="Arial"/>
              <a:buChar char="•"/>
              <a:defRPr sz="7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65452" indent="-737926" algn="l" defTabSz="2951687" rtl="0" eaLnBrk="1" latinLnBrk="1" hangingPunct="1">
              <a:spcBef>
                <a:spcPct val="20000"/>
              </a:spcBef>
              <a:buFont typeface="Arial"/>
              <a:buChar char="–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41304" indent="-737926" algn="l" defTabSz="2951687" rtl="0" eaLnBrk="1" latinLnBrk="1" hangingPunct="1">
              <a:spcBef>
                <a:spcPct val="20000"/>
              </a:spcBef>
              <a:buFont typeface="Arial"/>
              <a:buChar char="»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17146" indent="-737926" algn="l" defTabSz="2951687" rtl="0" eaLnBrk="1" latinLnBrk="1" hangingPunct="1">
              <a:spcBef>
                <a:spcPct val="20000"/>
              </a:spcBef>
              <a:buFont typeface="Arial"/>
              <a:buChar char="•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92988" indent="-737926" algn="l" defTabSz="2951687" rtl="0" eaLnBrk="1" latinLnBrk="1" hangingPunct="1">
              <a:spcBef>
                <a:spcPct val="20000"/>
              </a:spcBef>
              <a:buFont typeface="Arial"/>
              <a:buChar char="•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68833" indent="-737926" algn="l" defTabSz="2951687" rtl="0" eaLnBrk="1" latinLnBrk="1" hangingPunct="1">
              <a:spcBef>
                <a:spcPct val="20000"/>
              </a:spcBef>
              <a:buFont typeface="Arial"/>
              <a:buChar char="•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4681" indent="-737926" algn="l" defTabSz="2951687" rtl="0" eaLnBrk="1" latinLnBrk="1" hangingPunct="1">
              <a:spcBef>
                <a:spcPct val="20000"/>
              </a:spcBef>
              <a:buFont typeface="Arial"/>
              <a:buChar char="•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69351" y="23371940"/>
            <a:ext cx="31130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/>
              <a:t> </a:t>
            </a:r>
            <a:endParaRPr lang="en-US" altLang="ko-KR" sz="2800"/>
          </a:p>
        </p:txBody>
      </p:sp>
      <p:sp>
        <p:nvSpPr>
          <p:cNvPr id="41" name="TextBox 40"/>
          <p:cNvSpPr txBox="1"/>
          <p:nvPr/>
        </p:nvSpPr>
        <p:spPr>
          <a:xfrm>
            <a:off x="4128552" y="23519980"/>
            <a:ext cx="1847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endParaRPr lang="en-US" altLang="ko-KR" sz="2800"/>
          </a:p>
        </p:txBody>
      </p:sp>
      <p:sp>
        <p:nvSpPr>
          <p:cNvPr id="22" name="TextBox 21"/>
          <p:cNvSpPr txBox="1"/>
          <p:nvPr/>
        </p:nvSpPr>
        <p:spPr>
          <a:xfrm>
            <a:off x="9757296" y="1386460"/>
            <a:ext cx="10441160" cy="50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tabLst>
                <a:tab pos="1433830" algn="l"/>
              </a:tabLst>
              <a:defRPr/>
            </a:pPr>
            <a:r>
              <a:rPr lang="ko-KR" altLang="en-US" sz="3800" b="1" dirty="0">
                <a:solidFill>
                  <a:srgbClr val="000000"/>
                </a:solidFill>
                <a:cs typeface="굴림"/>
              </a:rPr>
              <a:t>커스텀 케이크 탐색 서비스</a:t>
            </a:r>
            <a:r>
              <a:rPr lang="en-US" altLang="ko-KR" sz="3800" b="1" dirty="0">
                <a:solidFill>
                  <a:srgbClr val="000000"/>
                </a:solidFill>
                <a:cs typeface="굴림"/>
              </a:rPr>
              <a:t>,</a:t>
            </a:r>
            <a:r>
              <a:rPr lang="ko-KR" altLang="en-US" sz="3800" b="1" dirty="0">
                <a:solidFill>
                  <a:srgbClr val="000000"/>
                </a:solidFill>
                <a:cs typeface="굴림"/>
              </a:rPr>
              <a:t> </a:t>
            </a:r>
            <a:r>
              <a:rPr lang="ko-KR" altLang="en-US" sz="3800" b="1" dirty="0" err="1">
                <a:solidFill>
                  <a:srgbClr val="000000"/>
                </a:solidFill>
                <a:cs typeface="굴림"/>
              </a:rPr>
              <a:t>케즐</a:t>
            </a:r>
            <a:endParaRPr lang="EN-US" sz="3800" b="1" i="0" u="none" strike="noStrike" dirty="0">
              <a:solidFill>
                <a:srgbClr val="000000"/>
              </a:solidFill>
              <a:cs typeface="굴림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48339" y="21116651"/>
            <a:ext cx="18606100" cy="682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3500" b="1" dirty="0" err="1">
                <a:latin typeface="돋움"/>
                <a:ea typeface="돋움"/>
              </a:rPr>
              <a:t>커스텀케이크</a:t>
            </a:r>
            <a:r>
              <a:rPr lang="ko-KR" altLang="en-US" sz="3500" b="1" dirty="0">
                <a:latin typeface="돋움"/>
                <a:ea typeface="돋움"/>
              </a:rPr>
              <a:t> 탐색의 효율성 개선 </a:t>
            </a:r>
          </a:p>
          <a:p>
            <a:pPr marL="1933362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3200" b="1" dirty="0">
                <a:latin typeface="돋움"/>
                <a:ea typeface="돋움"/>
              </a:rPr>
              <a:t>기존 플랫폼</a:t>
            </a:r>
            <a:r>
              <a:rPr lang="en-US" altLang="ko-KR" sz="3200" b="1" dirty="0">
                <a:latin typeface="돋움"/>
                <a:ea typeface="돋움"/>
              </a:rPr>
              <a:t>(</a:t>
            </a:r>
            <a:r>
              <a:rPr lang="ko-KR" altLang="en-US" sz="3200" b="1" dirty="0">
                <a:latin typeface="돋움"/>
                <a:ea typeface="돋움"/>
              </a:rPr>
              <a:t>인스타그램</a:t>
            </a:r>
            <a:r>
              <a:rPr lang="en-US" altLang="ko-KR" sz="3200" b="1" dirty="0">
                <a:latin typeface="돋움"/>
                <a:ea typeface="돋움"/>
              </a:rPr>
              <a:t>, </a:t>
            </a:r>
            <a:r>
              <a:rPr lang="ko-KR" altLang="en-US" sz="3200" b="1" dirty="0">
                <a:latin typeface="돋움"/>
                <a:ea typeface="돋움"/>
              </a:rPr>
              <a:t>카카오톡 등</a:t>
            </a:r>
            <a:r>
              <a:rPr lang="en-US" altLang="ko-KR" sz="3200" b="1" dirty="0">
                <a:latin typeface="돋움"/>
                <a:ea typeface="돋움"/>
              </a:rPr>
              <a:t>)</a:t>
            </a:r>
            <a:r>
              <a:rPr lang="ko-KR" altLang="en-US" sz="3200" b="1" dirty="0">
                <a:latin typeface="돋움"/>
                <a:ea typeface="돋움"/>
              </a:rPr>
              <a:t>은 해시태그 기반 검색에 의존하여 과거 디자인 탐색과 관리가 어려움</a:t>
            </a:r>
            <a:r>
              <a:rPr lang="en-US" altLang="ko-KR" sz="3200" b="1" dirty="0">
                <a:latin typeface="돋움"/>
                <a:ea typeface="돋움"/>
              </a:rPr>
              <a:t>. </a:t>
            </a:r>
          </a:p>
          <a:p>
            <a:pPr marL="1933362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" altLang="ko-KR" sz="3200" b="1" dirty="0" err="1">
                <a:latin typeface="돋움"/>
                <a:ea typeface="돋움"/>
              </a:rPr>
              <a:t>Kezzle</a:t>
            </a:r>
            <a:r>
              <a:rPr lang="en" altLang="ko-KR" sz="3200" b="1" dirty="0">
                <a:latin typeface="돋움"/>
                <a:ea typeface="돋움"/>
              </a:rPr>
              <a:t> </a:t>
            </a:r>
            <a:r>
              <a:rPr lang="ko-KR" altLang="en-US" sz="3200" b="1" dirty="0">
                <a:latin typeface="돋움"/>
                <a:ea typeface="돋움"/>
              </a:rPr>
              <a:t>플랫폼은 </a:t>
            </a:r>
            <a:r>
              <a:rPr lang="en" altLang="ko-KR" sz="3200" b="1" dirty="0">
                <a:latin typeface="돋움"/>
                <a:ea typeface="돋움"/>
              </a:rPr>
              <a:t>CLIP </a:t>
            </a:r>
            <a:r>
              <a:rPr lang="ko-KR" altLang="en-US" sz="3200" b="1" dirty="0">
                <a:latin typeface="돋움"/>
                <a:ea typeface="돋움"/>
              </a:rPr>
              <a:t>및 </a:t>
            </a:r>
            <a:r>
              <a:rPr lang="en" altLang="ko-KR" sz="3200" b="1" dirty="0">
                <a:latin typeface="돋움"/>
                <a:ea typeface="돋움"/>
              </a:rPr>
              <a:t>VIT </a:t>
            </a:r>
            <a:r>
              <a:rPr lang="ko-KR" altLang="en-US" sz="3200" b="1" dirty="0">
                <a:latin typeface="돋움"/>
                <a:ea typeface="돋움"/>
              </a:rPr>
              <a:t>모델을 통해 이미지와 텍스트를 기반으로 다양한 케이크 디자인을 체계적으로 탐색할 수 있도록 지원</a:t>
            </a:r>
            <a:r>
              <a:rPr lang="en-US" altLang="ko-KR" sz="3200" b="1" dirty="0">
                <a:latin typeface="돋움"/>
                <a:ea typeface="돋움"/>
              </a:rPr>
              <a:t>.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3500" b="1" dirty="0">
                <a:latin typeface="돋움"/>
                <a:ea typeface="돋움"/>
              </a:rPr>
              <a:t>매장 추천의 정확성 향상 </a:t>
            </a:r>
          </a:p>
          <a:p>
            <a:pPr marL="1933362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3200" b="1" dirty="0">
                <a:latin typeface="돋움"/>
                <a:ea typeface="돋움"/>
              </a:rPr>
              <a:t>소비자가 원하는 디자인과 유사한 디자인을 제작 가능한 매장을 위치 기반으로 추천</a:t>
            </a:r>
            <a:r>
              <a:rPr lang="en-US" altLang="ko-KR" sz="3200" b="1" dirty="0">
                <a:latin typeface="돋움"/>
                <a:ea typeface="돋움"/>
              </a:rPr>
              <a:t>. </a:t>
            </a:r>
          </a:p>
          <a:p>
            <a:pPr marL="1933362" lvl="1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" altLang="ko-KR" sz="3200" b="1" dirty="0">
                <a:latin typeface="돋움"/>
                <a:ea typeface="돋움"/>
              </a:rPr>
              <a:t>AI </a:t>
            </a:r>
            <a:r>
              <a:rPr lang="ko-KR" altLang="en-US" sz="3200" b="1" dirty="0">
                <a:latin typeface="돋움"/>
                <a:ea typeface="돋움"/>
              </a:rPr>
              <a:t>기반 유사성 검색을 통해 소비자 요구와 매장 역량 간의 미스매치를 줄임</a:t>
            </a:r>
            <a:r>
              <a:rPr lang="en-US" altLang="ko-KR" sz="3200" b="1" dirty="0">
                <a:latin typeface="돋움"/>
                <a:ea typeface="돋움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ko-KR" altLang="en-US" sz="3500" b="1" dirty="0">
              <a:latin typeface="돋움"/>
              <a:ea typeface="돋움"/>
            </a:endParaRPr>
          </a:p>
        </p:txBody>
      </p:sp>
      <p:pic>
        <p:nvPicPr>
          <p:cNvPr id="11" name="그림 10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1A8B90C-95F0-690E-A6D5-E1814FA62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17488"/>
          <a:stretch/>
        </p:blipFill>
        <p:spPr>
          <a:xfrm>
            <a:off x="972320" y="8921435"/>
            <a:ext cx="6222314" cy="3340212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A58B62C-382D-E8BF-C0E9-232CBDA08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/>
          <a:stretch/>
        </p:blipFill>
        <p:spPr>
          <a:xfrm>
            <a:off x="7237016" y="8767095"/>
            <a:ext cx="6222314" cy="3610284"/>
          </a:xfrm>
          <a:prstGeom prst="rect">
            <a:avLst/>
          </a:prstGeom>
        </p:spPr>
      </p:pic>
      <p:pic>
        <p:nvPicPr>
          <p:cNvPr id="19" name="그림 1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0323627-AE9C-BEBD-FFAE-E17B04969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696" y="8548414"/>
            <a:ext cx="7032880" cy="3848799"/>
          </a:xfrm>
          <a:prstGeom prst="rect">
            <a:avLst/>
          </a:prstGeom>
        </p:spPr>
      </p:pic>
      <p:pic>
        <p:nvPicPr>
          <p:cNvPr id="24" name="그림 2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9983A9A-06AD-0E51-086E-049CD5CE4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69" y="13555009"/>
            <a:ext cx="4486287" cy="2962441"/>
          </a:xfrm>
          <a:prstGeom prst="rect">
            <a:avLst/>
          </a:prstGeom>
        </p:spPr>
      </p:pic>
      <p:pic>
        <p:nvPicPr>
          <p:cNvPr id="26" name="그림 25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17FF51CA-02F0-4A63-4216-EF87730108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94" y="16508306"/>
            <a:ext cx="4366846" cy="3302024"/>
          </a:xfrm>
          <a:prstGeom prst="rect">
            <a:avLst/>
          </a:prstGeom>
        </p:spPr>
      </p:pic>
      <p:pic>
        <p:nvPicPr>
          <p:cNvPr id="33" name="그림 3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8CAC863-E4FF-5A44-FEEA-30AA7F2822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04" y="13712201"/>
            <a:ext cx="4177442" cy="2805249"/>
          </a:xfrm>
          <a:prstGeom prst="rect">
            <a:avLst/>
          </a:prstGeom>
        </p:spPr>
      </p:pic>
      <p:pic>
        <p:nvPicPr>
          <p:cNvPr id="35" name="그림 34" descr="텍스트, 스크린샷, 음식, 템플릿이(가) 표시된 사진&#10;&#10;자동 생성된 설명">
            <a:extLst>
              <a:ext uri="{FF2B5EF4-FFF2-40B4-BE49-F238E27FC236}">
                <a16:creationId xmlns:a16="http://schemas.microsoft.com/office/drawing/2014/main" id="{02E8C705-6F15-D29A-4B98-33669432B6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2" y="16538379"/>
            <a:ext cx="4032448" cy="3296600"/>
          </a:xfrm>
          <a:prstGeom prst="rect">
            <a:avLst/>
          </a:prstGeom>
        </p:spPr>
      </p:pic>
      <p:pic>
        <p:nvPicPr>
          <p:cNvPr id="37" name="그림 36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4B8D0D03-6308-4259-88E9-E196AAD0DC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389" y="13555009"/>
            <a:ext cx="4486287" cy="2169453"/>
          </a:xfrm>
          <a:prstGeom prst="rect">
            <a:avLst/>
          </a:prstGeom>
        </p:spPr>
      </p:pic>
      <p:pic>
        <p:nvPicPr>
          <p:cNvPr id="39" name="그림 38" descr="텍스트, 스크린샷, 음식, 메뉴이(가) 표시된 사진&#10;&#10;자동 생성된 설명">
            <a:extLst>
              <a:ext uri="{FF2B5EF4-FFF2-40B4-BE49-F238E27FC236}">
                <a16:creationId xmlns:a16="http://schemas.microsoft.com/office/drawing/2014/main" id="{BEE32A27-127E-8F72-2781-6274BCACC9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542" y="15751586"/>
            <a:ext cx="4265370" cy="3492857"/>
          </a:xfrm>
          <a:prstGeom prst="rect">
            <a:avLst/>
          </a:prstGeom>
        </p:spPr>
      </p:pic>
      <p:pic>
        <p:nvPicPr>
          <p:cNvPr id="44" name="그림 43" descr="텍스트, 지도, 스크린샷, 번호이(가) 표시된 사진&#10;&#10;자동 생성된 설명">
            <a:extLst>
              <a:ext uri="{FF2B5EF4-FFF2-40B4-BE49-F238E27FC236}">
                <a16:creationId xmlns:a16="http://schemas.microsoft.com/office/drawing/2014/main" id="{549EB1AE-405B-0023-A326-C8A6840C1F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959" y="14337270"/>
            <a:ext cx="4946250" cy="2774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CDA65-FF01-E183-A008-87A8226764C2}"/>
              </a:ext>
            </a:extLst>
          </p:cNvPr>
          <p:cNvSpPr txBox="1"/>
          <p:nvPr/>
        </p:nvSpPr>
        <p:spPr>
          <a:xfrm>
            <a:off x="1439619" y="6154475"/>
            <a:ext cx="18606100" cy="2390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3500" b="1" dirty="0">
                <a:latin typeface="돋움"/>
                <a:ea typeface="돋움"/>
              </a:rPr>
              <a:t>유사성 판별 기술과 큐레이션 방식을 통해 사용자가 상황과 취향에 맞는 디자인을 효율적으로 찾고 주변 매장을 연결할 수 있도록 지원</a:t>
            </a:r>
            <a:endParaRPr lang="en-US" altLang="ko-KR" sz="3500" b="1" dirty="0">
              <a:latin typeface="돋움"/>
              <a:ea typeface="돋움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3500" b="1" dirty="0">
                <a:latin typeface="돋움"/>
                <a:ea typeface="돋움"/>
              </a:rPr>
              <a:t>데이터 증강 및 학습 최적화로 검색 정확도와 사용자 경험을 향상시키는 것이 목표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139</Words>
  <Application>Microsoft Macintosh PowerPoint</Application>
  <PresentationFormat>사용자 지정</PresentationFormat>
  <Paragraphs>21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굴림</vt:lpstr>
      <vt:lpstr>돋움</vt:lpstr>
      <vt:lpstr>맑은 고딕</vt:lpstr>
      <vt:lpstr>Arial</vt:lpstr>
      <vt:lpstr>Wingdings</vt:lpstr>
      <vt:lpstr>Office 테마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황승희</dc:creator>
  <cp:lastModifiedBy>혜연 김</cp:lastModifiedBy>
  <cp:revision>111</cp:revision>
  <dcterms:created xsi:type="dcterms:W3CDTF">2015-12-02T08:13:32Z</dcterms:created>
  <dcterms:modified xsi:type="dcterms:W3CDTF">2024-12-15T17:47:07Z</dcterms:modified>
  <cp:version/>
</cp:coreProperties>
</file>